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24"/>
  </p:notesMasterIdLst>
  <p:sldIdLst>
    <p:sldId id="256" r:id="rId2"/>
    <p:sldId id="278" r:id="rId3"/>
    <p:sldId id="279" r:id="rId4"/>
    <p:sldId id="259" r:id="rId5"/>
    <p:sldId id="257" r:id="rId6"/>
    <p:sldId id="258" r:id="rId7"/>
    <p:sldId id="280" r:id="rId8"/>
    <p:sldId id="281" r:id="rId9"/>
    <p:sldId id="282" r:id="rId10"/>
    <p:sldId id="283" r:id="rId11"/>
    <p:sldId id="260" r:id="rId12"/>
    <p:sldId id="262" r:id="rId13"/>
    <p:sldId id="284" r:id="rId14"/>
    <p:sldId id="285" r:id="rId15"/>
    <p:sldId id="286" r:id="rId16"/>
    <p:sldId id="276" r:id="rId17"/>
    <p:sldId id="287" r:id="rId18"/>
    <p:sldId id="288" r:id="rId19"/>
    <p:sldId id="289" r:id="rId20"/>
    <p:sldId id="290" r:id="rId21"/>
    <p:sldId id="291" r:id="rId22"/>
    <p:sldId id="292" r:id="rId23"/>
  </p:sldIdLst>
  <p:sldSz cx="18288000" cy="10287000"/>
  <p:notesSz cx="6858000" cy="9144000"/>
  <p:embeddedFontLst>
    <p:embeddedFont>
      <p:font typeface="Archivo Black" panose="020B0604020202020204" charset="0"/>
      <p:regular r:id="rId25"/>
    </p:embeddedFont>
    <p:embeddedFont>
      <p:font typeface="Noto Sans" panose="020B05020405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5B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B22262-EE91-4951-AA39-8F43F4CDB637}">
  <a:tblStyle styleId="{0FB22262-EE91-4951-AA39-8F43F4CDB6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38" y="-7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ussein%20Salloum\Downloads\hussien\training\docs\New%20Microsoft%20Excel%20Workshe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ussein%20Salloum\Downloads\hussien\training\docs\New%20Microsoft%20Excel%20Workshe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0" i="0" u="none" strike="noStrike" baseline="0" dirty="0"/>
              <a:t>Comparison of Model Evaluation Metrics</a:t>
            </a:r>
            <a:endParaRPr lang="en-US" sz="2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1</c:v>
                </c:pt>
                <c:pt idx="2">
                  <c:v>0.99109999999999998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F7-43C5-99C1-3520D0289F7F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XGBoost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0.99309999999999998</c:v>
                </c:pt>
                <c:pt idx="1">
                  <c:v>0.99929999999999997</c:v>
                </c:pt>
                <c:pt idx="2">
                  <c:v>0.99080000000000001</c:v>
                </c:pt>
                <c:pt idx="3">
                  <c:v>0.995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F7-43C5-99C1-3520D0289F7F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LightGBM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Sheet1!$B$4:$E$4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0.99990000000000001</c:v>
                </c:pt>
                <c:pt idx="2">
                  <c:v>0.99119999999999997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4F7-43C5-99C1-3520D0289F7F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Neural Network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Sheet1!$B$5:$E$5</c:f>
              <c:numCache>
                <c:formatCode>General</c:formatCode>
                <c:ptCount val="4"/>
                <c:pt idx="0">
                  <c:v>0.84870000000000001</c:v>
                </c:pt>
                <c:pt idx="1">
                  <c:v>0.82530000000000003</c:v>
                </c:pt>
                <c:pt idx="2">
                  <c:v>0.99229999999999996</c:v>
                </c:pt>
                <c:pt idx="3">
                  <c:v>0.90110000000000001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4F7-43C5-99C1-3520D0289F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13440607"/>
        <c:axId val="1013445407"/>
      </c:barChart>
      <c:catAx>
        <c:axId val="101344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5407"/>
        <c:crosses val="autoZero"/>
        <c:auto val="1"/>
        <c:lblAlgn val="ctr"/>
        <c:lblOffset val="100"/>
        <c:noMultiLvlLbl val="0"/>
      </c:catAx>
      <c:valAx>
        <c:axId val="1013445407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0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0" i="0" u="none" strike="noStrike" baseline="0" dirty="0"/>
              <a:t>Observation </a:t>
            </a:r>
            <a:r>
              <a:rPr lang="en-US" sz="2800" b="0" i="0" u="none" strike="noStrike" baseline="0" dirty="0" err="1"/>
              <a:t>LightGBM</a:t>
            </a:r>
            <a:r>
              <a:rPr lang="en-US" sz="2800" b="0" i="0" u="none" strike="noStrike" baseline="0" dirty="0"/>
              <a:t> </a:t>
            </a:r>
            <a:endParaRPr lang="en-US" sz="2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1</c:v>
                </c:pt>
                <c:pt idx="2">
                  <c:v>0.99109999999999998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F0-4C11-B279-07EF28CAEBF4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XGBoost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0.99309999999999998</c:v>
                </c:pt>
                <c:pt idx="1">
                  <c:v>0.99929999999999997</c:v>
                </c:pt>
                <c:pt idx="2">
                  <c:v>0.99080000000000001</c:v>
                </c:pt>
                <c:pt idx="3">
                  <c:v>0.995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F0-4C11-B279-07EF28CAEBF4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LightGBM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Sheet1!$B$4:$E$4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0.99990000000000001</c:v>
                </c:pt>
                <c:pt idx="2">
                  <c:v>0.99119999999999997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F0-4C11-B279-07EF28CAEBF4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Neural Network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Sheet1!$B$5:$E$5</c:f>
              <c:numCache>
                <c:formatCode>General</c:formatCode>
                <c:ptCount val="4"/>
                <c:pt idx="0">
                  <c:v>0.84870000000000001</c:v>
                </c:pt>
                <c:pt idx="1">
                  <c:v>0.82530000000000003</c:v>
                </c:pt>
                <c:pt idx="2">
                  <c:v>0.99229999999999996</c:v>
                </c:pt>
                <c:pt idx="3">
                  <c:v>0.90110000000000001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6F0-4C11-B279-07EF28CAEB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13440607"/>
        <c:axId val="1013445407"/>
      </c:barChart>
      <c:catAx>
        <c:axId val="101344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5407"/>
        <c:crosses val="autoZero"/>
        <c:auto val="1"/>
        <c:lblAlgn val="ctr"/>
        <c:lblOffset val="100"/>
        <c:noMultiLvlLbl val="0"/>
      </c:catAx>
      <c:valAx>
        <c:axId val="1013445407"/>
        <c:scaling>
          <c:orientation val="minMax"/>
          <c:max val="1"/>
          <c:min val="0.9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0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9736805E-1956-8830-1FFC-363FD88BD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0BF4DA2F-B669-411E-08AF-1398EEE698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DCB37C47-A712-3C3C-7971-BD7B6DF8D0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9103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5B2DE83D-A7A2-A04C-058B-100B94744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57ED5F45-A84D-D875-36EC-099DAD0E3D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247D10BB-1BCB-C754-2C5A-B065E031D8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2347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791B9D1A-F451-D440-AC78-690302BC4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463B7452-DE15-A96A-C469-1CF8333A8F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DC691E21-0B9A-506C-963F-836906C163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3065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E6813BBD-F14D-CBC0-CDE1-08D26DD7B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6C0B5C59-C8BB-51A7-2E52-04D065688F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0110D641-C229-FDC9-7ED3-060229A5E9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6081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73CF41C2-0A67-EB57-006E-06AC9FBCC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8741978C-07AC-4DEE-07D5-FF4126D626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29108DD5-DC9D-4EB7-6E7E-83AF25B69F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67965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>
          <a:extLst>
            <a:ext uri="{FF2B5EF4-FFF2-40B4-BE49-F238E27FC236}">
              <a16:creationId xmlns:a16="http://schemas.microsoft.com/office/drawing/2014/main" id="{BE9AABDE-1883-5249-948F-44CE47319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>
            <a:extLst>
              <a:ext uri="{FF2B5EF4-FFF2-40B4-BE49-F238E27FC236}">
                <a16:creationId xmlns:a16="http://schemas.microsoft.com/office/drawing/2014/main" id="{53C9A20E-3519-F692-0FBA-C701A3E3A8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>
            <a:extLst>
              <a:ext uri="{FF2B5EF4-FFF2-40B4-BE49-F238E27FC236}">
                <a16:creationId xmlns:a16="http://schemas.microsoft.com/office/drawing/2014/main" id="{27D13801-FAB7-4616-87B5-6FEAFE775F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20583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>
          <a:extLst>
            <a:ext uri="{FF2B5EF4-FFF2-40B4-BE49-F238E27FC236}">
              <a16:creationId xmlns:a16="http://schemas.microsoft.com/office/drawing/2014/main" id="{A30D0D15-FC8F-6996-B22D-6845A8D53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1:notes">
            <a:extLst>
              <a:ext uri="{FF2B5EF4-FFF2-40B4-BE49-F238E27FC236}">
                <a16:creationId xmlns:a16="http://schemas.microsoft.com/office/drawing/2014/main" id="{DD4A72B8-261D-A64F-AEA3-10575E9630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:notes">
            <a:extLst>
              <a:ext uri="{FF2B5EF4-FFF2-40B4-BE49-F238E27FC236}">
                <a16:creationId xmlns:a16="http://schemas.microsoft.com/office/drawing/2014/main" id="{C2343E51-E14C-B44D-F16D-359A9505A7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00867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>
          <a:extLst>
            <a:ext uri="{FF2B5EF4-FFF2-40B4-BE49-F238E27FC236}">
              <a16:creationId xmlns:a16="http://schemas.microsoft.com/office/drawing/2014/main" id="{009E11BF-01F1-D372-7542-3594AF9A2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1:notes">
            <a:extLst>
              <a:ext uri="{FF2B5EF4-FFF2-40B4-BE49-F238E27FC236}">
                <a16:creationId xmlns:a16="http://schemas.microsoft.com/office/drawing/2014/main" id="{25716BEA-591C-56D5-AB63-80CF86A456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:notes">
            <a:extLst>
              <a:ext uri="{FF2B5EF4-FFF2-40B4-BE49-F238E27FC236}">
                <a16:creationId xmlns:a16="http://schemas.microsoft.com/office/drawing/2014/main" id="{54FBD218-78F0-D707-BB08-96B5A0EB52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0094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>
          <a:extLst>
            <a:ext uri="{FF2B5EF4-FFF2-40B4-BE49-F238E27FC236}">
              <a16:creationId xmlns:a16="http://schemas.microsoft.com/office/drawing/2014/main" id="{8126434E-0C36-EE01-4275-27D200F67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>
            <a:extLst>
              <a:ext uri="{FF2B5EF4-FFF2-40B4-BE49-F238E27FC236}">
                <a16:creationId xmlns:a16="http://schemas.microsoft.com/office/drawing/2014/main" id="{B5E010AB-8A95-5F07-C789-E0B9328957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:notes">
            <a:extLst>
              <a:ext uri="{FF2B5EF4-FFF2-40B4-BE49-F238E27FC236}">
                <a16:creationId xmlns:a16="http://schemas.microsoft.com/office/drawing/2014/main" id="{7591A36C-6ADB-B862-D673-63274F1681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9412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728744FE-D09D-7EBA-1BC9-F656C0A35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6455F61F-627F-F6B5-DFF8-5C1E47C330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D835D50B-557E-BCFC-802E-9FDC1272DD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3759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D0A6E1E4-4B3F-8378-7547-C2889379D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19296995-1981-EEA8-5673-2C465E638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28B7C4C8-A4B5-1965-A2EA-0D088EB018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9728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FB91ADAC-54F9-D9E8-E4AE-EE8DC1043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067A28B0-1BD4-C836-3E32-3462CBC773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23D4DF0A-FE24-DDDD-FA89-436F39A874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4906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F8908492-EB98-9271-F145-6817766A1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709302C8-4DC2-C50E-52C0-DA3BAAFF77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FD3CCFB9-B2C8-0C30-5BBE-80088EB5AC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94610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subTitle" idx="1"/>
          </p:nvPr>
        </p:nvSpPr>
        <p:spPr>
          <a:xfrm>
            <a:off x="5590675" y="27241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ctrTitle"/>
          </p:nvPr>
        </p:nvSpPr>
        <p:spPr>
          <a:xfrm>
            <a:off x="2990050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body" idx="1"/>
          </p:nvPr>
        </p:nvSpPr>
        <p:spPr>
          <a:xfrm>
            <a:off x="3188813" y="5908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800"/>
              <a:buNone/>
              <a:defRPr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800"/>
              <a:buNone/>
              <a:defRPr sz="28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777407" y="1028700"/>
            <a:ext cx="16725409" cy="8230956"/>
          </a:xfrm>
          <a:custGeom>
            <a:avLst/>
            <a:gdLst/>
            <a:ahLst/>
            <a:cxnLst/>
            <a:rect l="l" t="t" r="r" b="b"/>
            <a:pathLst>
              <a:path w="4404321" h="2167467" extrusionOk="0">
                <a:moveTo>
                  <a:pt x="0" y="0"/>
                </a:moveTo>
                <a:lnTo>
                  <a:pt x="4404321" y="0"/>
                </a:lnTo>
                <a:lnTo>
                  <a:pt x="4404321" y="2167467"/>
                </a:lnTo>
                <a:lnTo>
                  <a:pt x="0" y="2167467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4497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2"/>
          </p:nvPr>
        </p:nvSpPr>
        <p:spPr>
          <a:xfrm>
            <a:off x="8688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55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marL="2743200" lvl="5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marL="3200400" lvl="6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marL="3657600" lvl="7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marL="4114800" lvl="8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8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27" name="Google Shape;27;p8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5547" r="-204997"/>
              </a:stretch>
            </a:blipFill>
            <a:ln>
              <a:noFill/>
            </a:ln>
          </p:spPr>
        </p:sp>
        <p:sp>
          <p:nvSpPr>
            <p:cNvPr id="28" name="Google Shape;28;p8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sp>
        <p:nvSpPr>
          <p:cNvPr id="29" name="Google Shape;29;p8"/>
          <p:cNvSpPr/>
          <p:nvPr/>
        </p:nvSpPr>
        <p:spPr>
          <a:xfrm>
            <a:off x="770278" y="978858"/>
            <a:ext cx="16771192" cy="8593239"/>
          </a:xfrm>
          <a:custGeom>
            <a:avLst/>
            <a:gdLst/>
            <a:ahLst/>
            <a:cxnLst/>
            <a:rect l="l" t="t" r="r" b="b"/>
            <a:pathLst>
              <a:path w="4417075" h="2263225" extrusionOk="0">
                <a:moveTo>
                  <a:pt x="0" y="0"/>
                </a:moveTo>
                <a:lnTo>
                  <a:pt x="4417075" y="0"/>
                </a:lnTo>
                <a:lnTo>
                  <a:pt x="4417075" y="2263225"/>
                </a:lnTo>
                <a:lnTo>
                  <a:pt x="0" y="2263225"/>
                </a:lnTo>
                <a:close/>
              </a:path>
            </a:pathLst>
          </a:custGeom>
          <a:solidFill>
            <a:srgbClr val="0F1A38"/>
          </a:solidFill>
          <a:ln>
            <a:noFill/>
          </a:ln>
        </p:spPr>
      </p:sp>
      <p:sp>
        <p:nvSpPr>
          <p:cNvPr id="30" name="Google Shape;30;p8"/>
          <p:cNvSpPr/>
          <p:nvPr/>
        </p:nvSpPr>
        <p:spPr>
          <a:xfrm>
            <a:off x="1293927" y="1470225"/>
            <a:ext cx="15657436" cy="7608616"/>
          </a:xfrm>
          <a:custGeom>
            <a:avLst/>
            <a:gdLst/>
            <a:ahLst/>
            <a:cxnLst/>
            <a:rect l="l" t="t" r="r" b="b"/>
            <a:pathLst>
              <a:path w="4123742" h="2003902" extrusionOk="0">
                <a:moveTo>
                  <a:pt x="0" y="0"/>
                </a:moveTo>
                <a:lnTo>
                  <a:pt x="4123742" y="0"/>
                </a:lnTo>
                <a:lnTo>
                  <a:pt x="4123742" y="2003902"/>
                </a:lnTo>
                <a:lnTo>
                  <a:pt x="0" y="2003902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4013175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9384350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ctrTitle"/>
          </p:nvPr>
        </p:nvSpPr>
        <p:spPr>
          <a:xfrm>
            <a:off x="2876450" y="1778550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1467738" y="2707275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>
            <a:spLocks noGrp="1"/>
          </p:cNvSpPr>
          <p:nvPr>
            <p:ph type="pic" idx="2"/>
          </p:nvPr>
        </p:nvSpPr>
        <p:spPr>
          <a:xfrm>
            <a:off x="10976863" y="23490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1662463" y="400401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069750" y="1313200"/>
            <a:ext cx="11561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chivo Black"/>
              <a:buNone/>
              <a:defRPr sz="440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"/>
              <a:buChar char="•"/>
              <a:defRPr sz="32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"/>
              <a:buChar char="–"/>
              <a:defRPr sz="28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"/>
              <a:buChar char="•"/>
              <a:defRPr sz="24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–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»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jpg"/><Relationship Id="rId7" Type="http://schemas.microsoft.com/office/2007/relationships/hdphoto" Target="../media/hdphoto1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/>
        </p:nvSpPr>
        <p:spPr>
          <a:xfrm>
            <a:off x="16146379" y="0"/>
            <a:ext cx="11784425" cy="10287000"/>
          </a:xfrm>
          <a:custGeom>
            <a:avLst/>
            <a:gdLst/>
            <a:ahLst/>
            <a:cxnLst/>
            <a:rect l="l" t="t" r="r" b="b"/>
            <a:pathLst>
              <a:path w="11323471" h="10287000" extrusionOk="0">
                <a:moveTo>
                  <a:pt x="0" y="0"/>
                </a:moveTo>
                <a:lnTo>
                  <a:pt x="11323471" y="0"/>
                </a:lnTo>
                <a:lnTo>
                  <a:pt x="113234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701" r="-6656" b="-8700"/>
            </a:stretch>
          </a:blipFill>
          <a:ln>
            <a:noFill/>
          </a:ln>
        </p:spPr>
      </p:sp>
      <p:sp>
        <p:nvSpPr>
          <p:cNvPr id="43" name="Google Shape;43;p10"/>
          <p:cNvSpPr/>
          <p:nvPr/>
        </p:nvSpPr>
        <p:spPr>
          <a:xfrm>
            <a:off x="11574379" y="7652083"/>
            <a:ext cx="3829121" cy="1619081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44" name="Google Shape;44;p10"/>
          <p:cNvGrpSpPr/>
          <p:nvPr/>
        </p:nvGrpSpPr>
        <p:grpSpPr>
          <a:xfrm>
            <a:off x="1028700" y="5007562"/>
            <a:ext cx="3086120" cy="3266862"/>
            <a:chOff x="0" y="-47625"/>
            <a:chExt cx="812800" cy="860425"/>
          </a:xfrm>
        </p:grpSpPr>
        <p:sp>
          <p:nvSpPr>
            <p:cNvPr id="45" name="Google Shape;45;p10"/>
            <p:cNvSpPr/>
            <p:nvPr/>
          </p:nvSpPr>
          <p:spPr>
            <a:xfrm>
              <a:off x="0" y="0"/>
              <a:ext cx="812800" cy="42302"/>
            </a:xfrm>
            <a:custGeom>
              <a:avLst/>
              <a:gdLst/>
              <a:ahLst/>
              <a:cxnLst/>
              <a:rect l="l" t="t" r="r" b="b"/>
              <a:pathLst>
                <a:path w="812800" h="42302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42302"/>
                  </a:lnTo>
                  <a:lnTo>
                    <a:pt x="0" y="42302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</p:sp>
        <p:sp>
          <p:nvSpPr>
            <p:cNvPr id="46" name="Google Shape;46;p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" name="Google Shape;50;p10"/>
          <p:cNvSpPr txBox="1"/>
          <p:nvPr/>
        </p:nvSpPr>
        <p:spPr>
          <a:xfrm>
            <a:off x="1028700" y="1281143"/>
            <a:ext cx="13361068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sz="8000" dirty="0">
                <a:solidFill>
                  <a:schemeClr val="bg1">
                    <a:lumMod val="85000"/>
                  </a:schemeClr>
                </a:solidFill>
              </a:rPr>
              <a:t>Packet Inspection to detect attacks using machine learning models</a:t>
            </a:r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1" name="Google Shape;51;p10"/>
          <p:cNvSpPr txBox="1"/>
          <p:nvPr/>
        </p:nvSpPr>
        <p:spPr>
          <a:xfrm>
            <a:off x="1028700" y="5607797"/>
            <a:ext cx="3426600" cy="1173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48" b="0" i="0" u="none" strike="noStrike" cap="none" dirty="0" err="1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Presentatio</a:t>
            </a:r>
            <a:endParaRPr lang="ar-SY" sz="4048" b="0" i="0" u="none" strike="noStrike" cap="none" dirty="0">
              <a:solidFill>
                <a:srgbClr val="71CBEF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marL="0" marR="0" lvl="0" indent="0" algn="l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DE44C29A-2BCC-51AE-B796-ADDBD4AF7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2835" y="6682526"/>
            <a:ext cx="6744930" cy="222523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3600" dirty="0">
                <a:solidFill>
                  <a:schemeClr val="accent3"/>
                </a:solidFill>
              </a:rPr>
              <a:t>By: Hussein Salloum</a:t>
            </a:r>
          </a:p>
          <a:p>
            <a:pPr algn="l"/>
            <a:r>
              <a:rPr lang="en-US" sz="3600" dirty="0">
                <a:solidFill>
                  <a:schemeClr val="accent3"/>
                </a:solidFill>
              </a:rPr>
              <a:t>Supervised by:</a:t>
            </a:r>
          </a:p>
          <a:p>
            <a:pPr algn="l"/>
            <a:r>
              <a:rPr lang="en-US" sz="3600" dirty="0">
                <a:solidFill>
                  <a:schemeClr val="accent3"/>
                </a:solidFill>
              </a:rPr>
              <a:t>Dr – Sameeh </a:t>
            </a:r>
            <a:r>
              <a:rPr lang="en-US" sz="3600" dirty="0" err="1">
                <a:solidFill>
                  <a:schemeClr val="accent3"/>
                </a:solidFill>
              </a:rPr>
              <a:t>Jammoul</a:t>
            </a:r>
            <a:endParaRPr lang="en-US" sz="3600" dirty="0">
              <a:solidFill>
                <a:schemeClr val="accent3"/>
              </a:solidFill>
            </a:endParaRPr>
          </a:p>
          <a:p>
            <a:pPr algn="l"/>
            <a:r>
              <a:rPr lang="en-US" sz="3600" dirty="0">
                <a:solidFill>
                  <a:schemeClr val="accent3"/>
                </a:solidFill>
              </a:rPr>
              <a:t>Dr- Mohammad Bashar </a:t>
            </a:r>
            <a:r>
              <a:rPr lang="en-US" sz="3600" dirty="0" err="1">
                <a:solidFill>
                  <a:schemeClr val="accent3"/>
                </a:solidFill>
              </a:rPr>
              <a:t>Dasouki</a:t>
            </a:r>
            <a:endParaRPr sz="3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B09CCDF8-BAEF-CFB6-A784-DF94EF3A9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D9A58AF8-3DF0-FEF7-07C0-323476779ACA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F9B2F1FD-5D4C-9F6F-51C0-31582BC5B23F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E85AB0E2-5241-8AB7-85CA-403CB6CC2907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7BF0A8C5-F38B-D1AC-E5B6-92C0716DD35A}"/>
              </a:ext>
            </a:extLst>
          </p:cNvPr>
          <p:cNvGrpSpPr/>
          <p:nvPr/>
        </p:nvGrpSpPr>
        <p:grpSpPr>
          <a:xfrm>
            <a:off x="1" y="-1106905"/>
            <a:ext cx="18462170" cy="11207189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603858D0-13F3-132B-5E00-62302435423D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24B252FA-6C47-7DD0-8893-7ADE776EE721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54A6EF76-B1F1-5590-23DC-7D54A7CB8C4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9D1A6D71-D334-FDAE-3C43-9D4E24ED7A3D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6FC06C2F-CD97-DAD0-9F5E-C3C607A91E2C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D5022EA5-A53E-9A01-2573-4E0AB2036AF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4C1E357F-56CE-8625-3E30-ABB7C422F4A1}"/>
              </a:ext>
            </a:extLst>
          </p:cNvPr>
          <p:cNvSpPr txBox="1"/>
          <p:nvPr/>
        </p:nvSpPr>
        <p:spPr>
          <a:xfrm>
            <a:off x="4287364" y="-308788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Neural Network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EB4CB0-050F-6744-0FB0-96AB304E3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087" y="816754"/>
            <a:ext cx="15689942" cy="913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6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/>
          <p:nvPr/>
        </p:nvSpPr>
        <p:spPr>
          <a:xfrm rot="5400000">
            <a:off x="6377772" y="-6377772"/>
            <a:ext cx="5532456" cy="18288000"/>
          </a:xfrm>
          <a:custGeom>
            <a:avLst/>
            <a:gdLst/>
            <a:ahLst/>
            <a:cxnLst/>
            <a:rect l="l" t="t" r="r" b="b"/>
            <a:pathLst>
              <a:path w="5532456" h="18288000" extrusionOk="0">
                <a:moveTo>
                  <a:pt x="0" y="0"/>
                </a:moveTo>
                <a:lnTo>
                  <a:pt x="5532456" y="0"/>
                </a:lnTo>
                <a:lnTo>
                  <a:pt x="5532456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5548" r="-205007"/>
            </a:stretch>
          </a:blipFill>
          <a:ln>
            <a:noFill/>
          </a:ln>
        </p:spPr>
      </p:sp>
      <p:grpSp>
        <p:nvGrpSpPr>
          <p:cNvPr id="116" name="Google Shape;116;p14"/>
          <p:cNvGrpSpPr/>
          <p:nvPr/>
        </p:nvGrpSpPr>
        <p:grpSpPr>
          <a:xfrm rot="-5400000">
            <a:off x="5619849" y="-7096189"/>
            <a:ext cx="6883185" cy="18453126"/>
            <a:chOff x="0" y="-47625"/>
            <a:chExt cx="1812855" cy="4860082"/>
          </a:xfrm>
        </p:grpSpPr>
        <p:sp>
          <p:nvSpPr>
            <p:cNvPr id="117" name="Google Shape;117;p14"/>
            <p:cNvSpPr/>
            <p:nvPr/>
          </p:nvSpPr>
          <p:spPr>
            <a:xfrm>
              <a:off x="0" y="0"/>
              <a:ext cx="1812855" cy="4812457"/>
            </a:xfrm>
            <a:custGeom>
              <a:avLst/>
              <a:gdLst/>
              <a:ahLst/>
              <a:cxnLst/>
              <a:rect l="l" t="t" r="r" b="b"/>
              <a:pathLst>
                <a:path w="1812855" h="4812457" extrusionOk="0">
                  <a:moveTo>
                    <a:pt x="0" y="0"/>
                  </a:moveTo>
                  <a:lnTo>
                    <a:pt x="1812855" y="0"/>
                  </a:lnTo>
                  <a:lnTo>
                    <a:pt x="1812855" y="4812457"/>
                  </a:lnTo>
                  <a:lnTo>
                    <a:pt x="0" y="4812457"/>
                  </a:lnTo>
                  <a:close/>
                </a:path>
              </a:pathLst>
            </a:custGeom>
            <a:gradFill>
              <a:gsLst>
                <a:gs pos="0">
                  <a:srgbClr val="0F1A38"/>
                </a:gs>
                <a:gs pos="50000">
                  <a:srgbClr val="0F1A38"/>
                </a:gs>
                <a:gs pos="100000">
                  <a:srgbClr val="0F1A38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18" name="Google Shape;118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4"/>
          <p:cNvSpPr txBox="1"/>
          <p:nvPr/>
        </p:nvSpPr>
        <p:spPr>
          <a:xfrm>
            <a:off x="1365337" y="6621183"/>
            <a:ext cx="15557400" cy="1440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 b="0" i="0" u="none" strike="noStrike" cap="none" dirty="0">
                <a:solidFill>
                  <a:srgbClr val="71CBEF"/>
                </a:solidFill>
                <a:latin typeface="Archivo Black"/>
                <a:ea typeface="Archivo Black"/>
                <a:cs typeface="Archivo Black"/>
                <a:sym typeface="Archivo Black"/>
              </a:rPr>
              <a:t>Tools Used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87779A-087D-DB20-1E64-8DBAA7159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5684" y="1354225"/>
            <a:ext cx="3176349" cy="20631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17878F-8C92-A587-D04C-86A45F02D1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59985" y="4427510"/>
            <a:ext cx="2510283" cy="20003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7F0FE0-9E5B-B928-967B-947D17C025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9167" y1="44948" x2="49167" y2="44948"/>
                        <a14:foregroundMark x1="68333" y1="56458" x2="68333" y2="56458"/>
                        <a14:foregroundMark x1="41667" y1="40469" x2="41667" y2="40469"/>
                        <a14:foregroundMark x1="40729" y1="44948" x2="40729" y2="449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80368" y="4208653"/>
            <a:ext cx="2676013" cy="25098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CE7E54-33DF-EA74-DB3B-52CCFD53A6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18412" y="4227181"/>
            <a:ext cx="1917385" cy="2315183"/>
          </a:xfrm>
          <a:prstGeom prst="rect">
            <a:avLst/>
          </a:prstGeom>
        </p:spPr>
      </p:pic>
      <p:pic>
        <p:nvPicPr>
          <p:cNvPr id="6" name="Picture 2" descr="GitHub - zeek/zeek: Zeek is a powerful network analysis framework that is  much different from the typical IDS you may know.">
            <a:extLst>
              <a:ext uri="{FF2B5EF4-FFF2-40B4-BE49-F238E27FC236}">
                <a16:creationId xmlns:a16="http://schemas.microsoft.com/office/drawing/2014/main" id="{C2B93104-7286-27C3-A90D-81109A151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339" y="4427509"/>
            <a:ext cx="2000250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/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/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/>
          <p:cNvSpPr txBox="1"/>
          <p:nvPr/>
        </p:nvSpPr>
        <p:spPr>
          <a:xfrm>
            <a:off x="4638827" y="1225203"/>
            <a:ext cx="904453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Xgboost</a:t>
            </a: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9FA241-D26E-906D-1BDA-07E936957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3F53E5F2-40B3-E1C5-50BF-B0821199F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58A7A955-1311-1888-F8D2-CE0EB03A268A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2C5E2299-C50A-0B4B-1A77-FF0C4090929A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0B755BF7-F8BA-AFE9-E469-03BE0FD25761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315A0EEC-5945-BF96-2A5A-0A24BEDA2C0F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Random Forest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8CBE31-9FC5-21C6-11BA-71AD76352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0EDEF4-062E-F945-CABA-AE79BCBC9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826" y="3225282"/>
            <a:ext cx="8703659" cy="559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95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7B3B7E7E-8E25-8E5B-5BF2-25F2885DA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F69DC65E-0505-19C0-51E1-F360A0B9D358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CC1F80BD-4CC5-7113-DA27-37C26F98C447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2D731B48-0138-46A2-A1AC-121BA1DEBC55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2426F8F7-8C84-27B9-0A2A-E9834CAF5132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Neural network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197F95-8AE4-0AF4-D89C-D6803592A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440579-0DBF-54A2-5ECE-B178BC7E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826" y="3225282"/>
            <a:ext cx="8703659" cy="55972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D419A7-72A5-29A3-9981-3A28E1BDE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825" y="3194500"/>
            <a:ext cx="8703659" cy="562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64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A658E413-1146-9F8D-BB31-717275CC3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A210662D-98E6-8AA1-3EE0-140AAD4D35F7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648C84CB-C66C-4E93-0398-0807F50C771C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6823F115-F470-C901-9AFE-8BDF2C52756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9112963B-7869-01F8-3A38-695A2550ABA3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 </a:t>
            </a: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gbm</a:t>
            </a: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601ABA-1B11-BD6E-8352-78F5A846B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8BF8F9-58F9-A128-8254-29806B0F8A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826" y="3225282"/>
            <a:ext cx="8703659" cy="55972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B78E5E-6812-6A3E-05F8-735E70CBB8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825" y="3194500"/>
            <a:ext cx="8703659" cy="5628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7EBC2B-5AC3-5169-3D83-7B8FAA43C9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8823" y="3225281"/>
            <a:ext cx="8703659" cy="563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869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2" name="Google Shape;432;p30"/>
          <p:cNvCxnSpPr/>
          <p:nvPr/>
        </p:nvCxnSpPr>
        <p:spPr>
          <a:xfrm>
            <a:off x="7247168" y="1028700"/>
            <a:ext cx="0" cy="8229600"/>
          </a:xfrm>
          <a:prstGeom prst="straightConnector1">
            <a:avLst/>
          </a:prstGeom>
          <a:noFill/>
          <a:ln w="38100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30"/>
          <p:cNvSpPr txBox="1"/>
          <p:nvPr/>
        </p:nvSpPr>
        <p:spPr>
          <a:xfrm>
            <a:off x="827214" y="1913185"/>
            <a:ext cx="5510298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Evaluation metrics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92FE818-20DD-1CD4-6768-DB7E35A13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461222"/>
              </p:ext>
            </p:extLst>
          </p:nvPr>
        </p:nvGraphicFramePr>
        <p:xfrm>
          <a:off x="7783282" y="1040181"/>
          <a:ext cx="9927185" cy="85369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85437">
                  <a:extLst>
                    <a:ext uri="{9D8B030D-6E8A-4147-A177-3AD203B41FA5}">
                      <a16:colId xmlns:a16="http://schemas.microsoft.com/office/drawing/2014/main" val="3866204208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3091981421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3607362962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3317458434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1561083731"/>
                    </a:ext>
                  </a:extLst>
                </a:gridCol>
              </a:tblGrid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Model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Accuracy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Precision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Recall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F1-Score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058995446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Random Forest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0.9911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0.9955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94184421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XGBoost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0.9931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0.9993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0.9908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475603345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LightGBM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0.9999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0.9912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0.9955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12835843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Neural Network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0.8487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0.8253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0.9923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0.9011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8565697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A72E089F-8A0D-6720-C07C-1A054CD59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010A1617-57AA-FC0F-452D-B7AF3351AC2F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0273E3AC-0D64-2892-D433-3238308DD100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CC83B426-707B-9685-2AA3-7664ACF93C52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C0827CB2-4ACB-5679-8114-DC84D350978D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 </a:t>
            </a: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gbm</a:t>
            </a: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confusion matrix</a:t>
            </a:r>
            <a:endParaRPr sz="9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CFD5B21-5DD2-3E6A-E530-537569F8A32D}"/>
              </a:ext>
            </a:extLst>
          </p:cNvPr>
          <p:cNvGrpSpPr/>
          <p:nvPr/>
        </p:nvGrpSpPr>
        <p:grpSpPr>
          <a:xfrm>
            <a:off x="4368563" y="2662163"/>
            <a:ext cx="9540342" cy="5731042"/>
            <a:chOff x="4368563" y="2662163"/>
            <a:chExt cx="9540342" cy="573104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759D7C-B629-C67F-BDAA-DE10BBF592D7}"/>
                </a:ext>
              </a:extLst>
            </p:cNvPr>
            <p:cNvSpPr/>
            <p:nvPr/>
          </p:nvSpPr>
          <p:spPr>
            <a:xfrm>
              <a:off x="4368563" y="2662163"/>
              <a:ext cx="9540342" cy="5714385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67059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294D4128-79E5-0680-56D4-3CC54686FD5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94768961"/>
                </p:ext>
              </p:extLst>
            </p:nvPr>
          </p:nvGraphicFramePr>
          <p:xfrm>
            <a:off x="4512542" y="2662163"/>
            <a:ext cx="9252384" cy="57310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07063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E7AB6EDF-896E-8FC4-B2D0-3E890B4B1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EAD2C508-E3A9-4B1A-D790-1E06345D39F6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CB241E31-723A-BBA5-FB3A-D10E53C5E6EF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33191879-41D5-9D73-78DE-0E8356720038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C49C859F-1DC0-65AD-60C5-49E050200634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LightGBM</a:t>
            </a:r>
            <a:endParaRPr sz="9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A8EE2B-50F7-AA27-FDAB-4341670E59B4}"/>
              </a:ext>
            </a:extLst>
          </p:cNvPr>
          <p:cNvSpPr/>
          <p:nvPr/>
        </p:nvSpPr>
        <p:spPr>
          <a:xfrm>
            <a:off x="4368563" y="2662163"/>
            <a:ext cx="9540342" cy="5714385"/>
          </a:xfrm>
          <a:prstGeom prst="rect">
            <a:avLst/>
          </a:prstGeom>
          <a:solidFill>
            <a:schemeClr val="tx2">
              <a:lumMod val="20000"/>
              <a:lumOff val="80000"/>
              <a:alpha val="67059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3FBE1B8-E0B5-BABD-5935-0843E87443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8033623"/>
              </p:ext>
            </p:extLst>
          </p:nvPr>
        </p:nvGraphicFramePr>
        <p:xfrm>
          <a:off x="4368563" y="2662162"/>
          <a:ext cx="9540342" cy="5714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45215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6">
          <a:extLst>
            <a:ext uri="{FF2B5EF4-FFF2-40B4-BE49-F238E27FC236}">
              <a16:creationId xmlns:a16="http://schemas.microsoft.com/office/drawing/2014/main" id="{986AF471-027F-5E17-ECE3-E1F54AE3A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1">
            <a:extLst>
              <a:ext uri="{FF2B5EF4-FFF2-40B4-BE49-F238E27FC236}">
                <a16:creationId xmlns:a16="http://schemas.microsoft.com/office/drawing/2014/main" id="{20417ABF-5660-BD2D-82FD-774DBB7B58EA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8" name="Google Shape;58;p11">
              <a:extLst>
                <a:ext uri="{FF2B5EF4-FFF2-40B4-BE49-F238E27FC236}">
                  <a16:creationId xmlns:a16="http://schemas.microsoft.com/office/drawing/2014/main" id="{7ED26409-7B2D-BF33-A908-AEAED89AF019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59" name="Google Shape;59;p11">
              <a:extLst>
                <a:ext uri="{FF2B5EF4-FFF2-40B4-BE49-F238E27FC236}">
                  <a16:creationId xmlns:a16="http://schemas.microsoft.com/office/drawing/2014/main" id="{CFD231B1-3204-D417-D536-1BE915BD6434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60" name="Google Shape;60;p11">
            <a:extLst>
              <a:ext uri="{FF2B5EF4-FFF2-40B4-BE49-F238E27FC236}">
                <a16:creationId xmlns:a16="http://schemas.microsoft.com/office/drawing/2014/main" id="{77405D37-985C-2E4E-4481-1F89A9975C5D}"/>
              </a:ext>
            </a:extLst>
          </p:cNvPr>
          <p:cNvGrpSpPr/>
          <p:nvPr/>
        </p:nvGrpSpPr>
        <p:grpSpPr>
          <a:xfrm>
            <a:off x="758458" y="756496"/>
            <a:ext cx="16771083" cy="8774008"/>
            <a:chOff x="0" y="-47625"/>
            <a:chExt cx="4417075" cy="2310850"/>
          </a:xfrm>
        </p:grpSpPr>
        <p:sp>
          <p:nvSpPr>
            <p:cNvPr id="61" name="Google Shape;61;p11">
              <a:extLst>
                <a:ext uri="{FF2B5EF4-FFF2-40B4-BE49-F238E27FC236}">
                  <a16:creationId xmlns:a16="http://schemas.microsoft.com/office/drawing/2014/main" id="{279518E8-41CD-B2C3-A91B-4D6D4C298187}"/>
                </a:ext>
              </a:extLst>
            </p:cNvPr>
            <p:cNvSpPr/>
            <p:nvPr/>
          </p:nvSpPr>
          <p:spPr>
            <a:xfrm>
              <a:off x="0" y="0"/>
              <a:ext cx="4417075" cy="226322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</p:sp>
        <p:sp>
          <p:nvSpPr>
            <p:cNvPr id="62" name="Google Shape;62;p11">
              <a:extLst>
                <a:ext uri="{FF2B5EF4-FFF2-40B4-BE49-F238E27FC236}">
                  <a16:creationId xmlns:a16="http://schemas.microsoft.com/office/drawing/2014/main" id="{0DE8153B-D95D-08F6-C7CE-FA1D9EB100FB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11">
            <a:extLst>
              <a:ext uri="{FF2B5EF4-FFF2-40B4-BE49-F238E27FC236}">
                <a16:creationId xmlns:a16="http://schemas.microsoft.com/office/drawing/2014/main" id="{45E421D3-58C5-12AF-196C-37019A409E91}"/>
              </a:ext>
            </a:extLst>
          </p:cNvPr>
          <p:cNvSpPr txBox="1"/>
          <p:nvPr/>
        </p:nvSpPr>
        <p:spPr>
          <a:xfrm>
            <a:off x="1558562" y="1724347"/>
            <a:ext cx="14870342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2"/>
              </a:lnSpc>
            </a:pPr>
            <a:r>
              <a:rPr lang="en-US" sz="7200" b="1" dirty="0">
                <a:solidFill>
                  <a:schemeClr val="tx2"/>
                </a:solidFill>
              </a:rPr>
              <a:t>Previous papers (Austin, 2021)</a:t>
            </a:r>
            <a:endParaRPr b="1" dirty="0">
              <a:solidFill>
                <a:schemeClr val="tx2"/>
              </a:solidFill>
            </a:endParaRPr>
          </a:p>
        </p:txBody>
      </p:sp>
      <p:cxnSp>
        <p:nvCxnSpPr>
          <p:cNvPr id="70" name="Google Shape;70;p11">
            <a:extLst>
              <a:ext uri="{FF2B5EF4-FFF2-40B4-BE49-F238E27FC236}">
                <a16:creationId xmlns:a16="http://schemas.microsoft.com/office/drawing/2014/main" id="{626DB68F-0806-96CD-F33F-83F4ED8AD196}"/>
              </a:ext>
            </a:extLst>
          </p:cNvPr>
          <p:cNvCxnSpPr/>
          <p:nvPr/>
        </p:nvCxnSpPr>
        <p:spPr>
          <a:xfrm>
            <a:off x="1558562" y="3287970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1">
            <a:extLst>
              <a:ext uri="{FF2B5EF4-FFF2-40B4-BE49-F238E27FC236}">
                <a16:creationId xmlns:a16="http://schemas.microsoft.com/office/drawing/2014/main" id="{5C52F496-195C-704E-49ED-10D92C7DF7C3}"/>
              </a:ext>
            </a:extLst>
          </p:cNvPr>
          <p:cNvCxnSpPr/>
          <p:nvPr/>
        </p:nvCxnSpPr>
        <p:spPr>
          <a:xfrm>
            <a:off x="16428904" y="3113661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A06A2CB-817D-0383-8B9D-B8180B0A37AE}"/>
              </a:ext>
            </a:extLst>
          </p:cNvPr>
          <p:cNvSpPr txBox="1"/>
          <p:nvPr/>
        </p:nvSpPr>
        <p:spPr>
          <a:xfrm>
            <a:off x="1976294" y="3592417"/>
            <a:ext cx="1433540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1,027,714 rows * 15 features</a:t>
            </a:r>
          </a:p>
          <a:p>
            <a:pPr algn="r" rtl="1"/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 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Random forest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باستخدام 50 شجرة قرار كل واحده بعمق 6 عقد.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Naïve Baes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واستخدم ال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Gaussian naïve bayes</a:t>
            </a: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Support Vector Machine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واستخدم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linear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svm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Stochastic Gradient Descent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مصنف خطي تم تحسينه باستخدام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SGD</a:t>
            </a:r>
          </a:p>
          <a:p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Used these features: time of day,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id.orig_p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id.resp_p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proto, service, duration,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orig_bytes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resp_bytes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missed_bytes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history,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orig_pkts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orig_ip_btes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resp_pkts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resp_ip_bytes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Label</a:t>
            </a:r>
          </a:p>
        </p:txBody>
      </p:sp>
    </p:spTree>
    <p:extLst>
      <p:ext uri="{BB962C8B-B14F-4D97-AF65-F5344CB8AC3E}">
        <p14:creationId xmlns:p14="http://schemas.microsoft.com/office/powerpoint/2010/main" val="2382174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68A83C-D6FE-E91B-336F-6A085AC84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Project Objective</a:t>
            </a:r>
          </a:p>
        </p:txBody>
      </p:sp>
    </p:spTree>
    <p:extLst>
      <p:ext uri="{BB962C8B-B14F-4D97-AF65-F5344CB8AC3E}">
        <p14:creationId xmlns:p14="http://schemas.microsoft.com/office/powerpoint/2010/main" val="1882289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31">
          <a:extLst>
            <a:ext uri="{FF2B5EF4-FFF2-40B4-BE49-F238E27FC236}">
              <a16:creationId xmlns:a16="http://schemas.microsoft.com/office/drawing/2014/main" id="{8953D7DE-B287-E18F-869B-8621311DA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2" name="Google Shape;432;p30">
            <a:extLst>
              <a:ext uri="{FF2B5EF4-FFF2-40B4-BE49-F238E27FC236}">
                <a16:creationId xmlns:a16="http://schemas.microsoft.com/office/drawing/2014/main" id="{1E98B462-8C95-2409-8581-21807D8B8335}"/>
              </a:ext>
            </a:extLst>
          </p:cNvPr>
          <p:cNvCxnSpPr/>
          <p:nvPr/>
        </p:nvCxnSpPr>
        <p:spPr>
          <a:xfrm>
            <a:off x="9384631" y="1347534"/>
            <a:ext cx="0" cy="8229600"/>
          </a:xfrm>
          <a:prstGeom prst="straightConnector1">
            <a:avLst/>
          </a:prstGeom>
          <a:noFill/>
          <a:ln w="38100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30">
            <a:extLst>
              <a:ext uri="{FF2B5EF4-FFF2-40B4-BE49-F238E27FC236}">
                <a16:creationId xmlns:a16="http://schemas.microsoft.com/office/drawing/2014/main" id="{0869F3F0-5BD8-CCDE-32EC-7D7BD070A598}"/>
              </a:ext>
            </a:extLst>
          </p:cNvPr>
          <p:cNvSpPr txBox="1"/>
          <p:nvPr/>
        </p:nvSpPr>
        <p:spPr>
          <a:xfrm>
            <a:off x="3859171" y="116851"/>
            <a:ext cx="155357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sz="6000" b="1" dirty="0">
                <a:solidFill>
                  <a:schemeClr val="bg1">
                    <a:lumMod val="95000"/>
                  </a:schemeClr>
                </a:solidFill>
              </a:rPr>
              <a:t>Previous papers (Austin, 2021)</a:t>
            </a:r>
            <a:endParaRPr sz="105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F21191-B6D9-D54A-0A20-586CAA27BA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575699"/>
              </p:ext>
            </p:extLst>
          </p:nvPr>
        </p:nvGraphicFramePr>
        <p:xfrm>
          <a:off x="577529" y="2598821"/>
          <a:ext cx="8325840" cy="66285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65168">
                  <a:extLst>
                    <a:ext uri="{9D8B030D-6E8A-4147-A177-3AD203B41FA5}">
                      <a16:colId xmlns:a16="http://schemas.microsoft.com/office/drawing/2014/main" val="2766603239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1552374883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317355345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1366680629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914028620"/>
                    </a:ext>
                  </a:extLst>
                </a:gridCol>
              </a:tblGrid>
              <a:tr h="94633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Model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Accuracy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F1-Score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Precision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Recall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04238715"/>
                  </a:ext>
                </a:extLst>
              </a:tr>
              <a:tr h="131334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Random Forest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97.45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97.39%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99.92%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94.98%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72621444"/>
                  </a:ext>
                </a:extLst>
              </a:tr>
              <a:tr h="77950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Naïve Bayes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94.19%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94.50%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89.75%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99.75%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83314086"/>
                  </a:ext>
                </a:extLst>
              </a:tr>
              <a:tr h="1273849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Linear SVM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91.72%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92.33%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85.85%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99.90%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79335852"/>
                  </a:ext>
                </a:extLst>
              </a:tr>
              <a:tr h="2242775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Stochastic Gradient Descent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94.45%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94.41%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95.33%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93.51%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98888543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ECA34A-3049-8BD6-B207-18A47202A9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949078"/>
              </p:ext>
            </p:extLst>
          </p:nvPr>
        </p:nvGraphicFramePr>
        <p:xfrm>
          <a:off x="9865893" y="2598821"/>
          <a:ext cx="7844575" cy="65558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68915">
                  <a:extLst>
                    <a:ext uri="{9D8B030D-6E8A-4147-A177-3AD203B41FA5}">
                      <a16:colId xmlns:a16="http://schemas.microsoft.com/office/drawing/2014/main" val="121080278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166729778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4201448045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3644793824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1557118066"/>
                    </a:ext>
                  </a:extLst>
                </a:gridCol>
              </a:tblGrid>
              <a:tr h="1034716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Model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Accuracy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Precision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Recall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F1-Score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324089031"/>
                  </a:ext>
                </a:extLst>
              </a:tr>
              <a:tr h="145722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Random Forest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0.9938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0.9911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0.9955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170878371"/>
                  </a:ext>
                </a:extLst>
              </a:tr>
              <a:tr h="1149402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XGBoost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0.9993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0.9908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884799788"/>
                  </a:ext>
                </a:extLst>
              </a:tr>
              <a:tr h="145722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LightGBM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0.9999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0.9912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0.9955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31988378"/>
                  </a:ext>
                </a:extLst>
              </a:tr>
              <a:tr h="145722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Neural Network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0.8487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0.8253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0.9923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0.9011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8243288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BCA39D6-2B06-91FC-2FB3-E0A9498C2E14}"/>
              </a:ext>
            </a:extLst>
          </p:cNvPr>
          <p:cNvSpPr txBox="1"/>
          <p:nvPr/>
        </p:nvSpPr>
        <p:spPr>
          <a:xfrm>
            <a:off x="2986248" y="1720516"/>
            <a:ext cx="350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His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8D00EE-5758-3371-A86A-AE2842D5929D}"/>
              </a:ext>
            </a:extLst>
          </p:cNvPr>
          <p:cNvSpPr txBox="1"/>
          <p:nvPr/>
        </p:nvSpPr>
        <p:spPr>
          <a:xfrm>
            <a:off x="12274613" y="1564106"/>
            <a:ext cx="350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Our results</a:t>
            </a:r>
          </a:p>
        </p:txBody>
      </p:sp>
    </p:spTree>
    <p:extLst>
      <p:ext uri="{BB962C8B-B14F-4D97-AF65-F5344CB8AC3E}">
        <p14:creationId xmlns:p14="http://schemas.microsoft.com/office/powerpoint/2010/main" val="13233473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31">
          <a:extLst>
            <a:ext uri="{FF2B5EF4-FFF2-40B4-BE49-F238E27FC236}">
              <a16:creationId xmlns:a16="http://schemas.microsoft.com/office/drawing/2014/main" id="{2C3CDE38-8005-7EAF-F898-E393B2542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2" name="Google Shape;432;p30">
            <a:extLst>
              <a:ext uri="{FF2B5EF4-FFF2-40B4-BE49-F238E27FC236}">
                <a16:creationId xmlns:a16="http://schemas.microsoft.com/office/drawing/2014/main" id="{D0B07287-FA7E-4BC0-E814-791ED9C72F53}"/>
              </a:ext>
            </a:extLst>
          </p:cNvPr>
          <p:cNvCxnSpPr/>
          <p:nvPr/>
        </p:nvCxnSpPr>
        <p:spPr>
          <a:xfrm>
            <a:off x="9143999" y="1466163"/>
            <a:ext cx="0" cy="8229600"/>
          </a:xfrm>
          <a:prstGeom prst="straightConnector1">
            <a:avLst/>
          </a:prstGeom>
          <a:noFill/>
          <a:ln w="38100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30">
            <a:extLst>
              <a:ext uri="{FF2B5EF4-FFF2-40B4-BE49-F238E27FC236}">
                <a16:creationId xmlns:a16="http://schemas.microsoft.com/office/drawing/2014/main" id="{E8826A59-7EEF-CFBF-3A6D-A3B7F065E792}"/>
              </a:ext>
            </a:extLst>
          </p:cNvPr>
          <p:cNvSpPr txBox="1"/>
          <p:nvPr/>
        </p:nvSpPr>
        <p:spPr>
          <a:xfrm>
            <a:off x="1376134" y="248201"/>
            <a:ext cx="155357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US" sz="6000" b="1" dirty="0">
                <a:solidFill>
                  <a:schemeClr val="bg1">
                    <a:lumMod val="95000"/>
                  </a:schemeClr>
                </a:solidFill>
              </a:rPr>
              <a:t>Simulation</a:t>
            </a:r>
            <a:endParaRPr sz="105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11800-0C5B-A69F-20AB-EB2055A1EBD1}"/>
              </a:ext>
            </a:extLst>
          </p:cNvPr>
          <p:cNvSpPr txBox="1"/>
          <p:nvPr/>
        </p:nvSpPr>
        <p:spPr>
          <a:xfrm>
            <a:off x="2529048" y="4934632"/>
            <a:ext cx="350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0674BF-D1A1-0CE9-3D15-77A9F7B40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6475" y="1171531"/>
            <a:ext cx="4350544" cy="886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989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1">
          <a:extLst>
            <a:ext uri="{FF2B5EF4-FFF2-40B4-BE49-F238E27FC236}">
              <a16:creationId xmlns:a16="http://schemas.microsoft.com/office/drawing/2014/main" id="{F0F3E9D5-BE4F-DB8C-0A30-3A5E82901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>
            <a:extLst>
              <a:ext uri="{FF2B5EF4-FFF2-40B4-BE49-F238E27FC236}">
                <a16:creationId xmlns:a16="http://schemas.microsoft.com/office/drawing/2014/main" id="{F3AE933E-3D97-A17E-7C1B-5E8EDCFCC347}"/>
              </a:ext>
            </a:extLst>
          </p:cNvPr>
          <p:cNvSpPr/>
          <p:nvPr/>
        </p:nvSpPr>
        <p:spPr>
          <a:xfrm rot="16200000">
            <a:off x="12956471" y="5160169"/>
            <a:ext cx="1409235" cy="635082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44" name="Google Shape;44;p10">
            <a:extLst>
              <a:ext uri="{FF2B5EF4-FFF2-40B4-BE49-F238E27FC236}">
                <a16:creationId xmlns:a16="http://schemas.microsoft.com/office/drawing/2014/main" id="{FEA428DF-C431-FF5F-91F4-B201091C0772}"/>
              </a:ext>
            </a:extLst>
          </p:cNvPr>
          <p:cNvGrpSpPr/>
          <p:nvPr/>
        </p:nvGrpSpPr>
        <p:grpSpPr>
          <a:xfrm>
            <a:off x="5071310" y="6258846"/>
            <a:ext cx="9150016" cy="2764838"/>
            <a:chOff x="0" y="-47625"/>
            <a:chExt cx="812800" cy="860425"/>
          </a:xfrm>
        </p:grpSpPr>
        <p:sp>
          <p:nvSpPr>
            <p:cNvPr id="45" name="Google Shape;45;p10">
              <a:extLst>
                <a:ext uri="{FF2B5EF4-FFF2-40B4-BE49-F238E27FC236}">
                  <a16:creationId xmlns:a16="http://schemas.microsoft.com/office/drawing/2014/main" id="{90AEFF43-E6A7-33EA-98B2-BBC22EF2BD1F}"/>
                </a:ext>
              </a:extLst>
            </p:cNvPr>
            <p:cNvSpPr/>
            <p:nvPr/>
          </p:nvSpPr>
          <p:spPr>
            <a:xfrm>
              <a:off x="0" y="0"/>
              <a:ext cx="812800" cy="42302"/>
            </a:xfrm>
            <a:custGeom>
              <a:avLst/>
              <a:gdLst/>
              <a:ahLst/>
              <a:cxnLst/>
              <a:rect l="l" t="t" r="r" b="b"/>
              <a:pathLst>
                <a:path w="812800" h="42302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42302"/>
                  </a:lnTo>
                  <a:lnTo>
                    <a:pt x="0" y="42302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</p:sp>
        <p:sp>
          <p:nvSpPr>
            <p:cNvPr id="46" name="Google Shape;46;p10">
              <a:extLst>
                <a:ext uri="{FF2B5EF4-FFF2-40B4-BE49-F238E27FC236}">
                  <a16:creationId xmlns:a16="http://schemas.microsoft.com/office/drawing/2014/main" id="{6D489B34-0A41-61C7-7176-9890865B686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Google Shape;43;p10">
            <a:extLst>
              <a:ext uri="{FF2B5EF4-FFF2-40B4-BE49-F238E27FC236}">
                <a16:creationId xmlns:a16="http://schemas.microsoft.com/office/drawing/2014/main" id="{5599406D-B971-12CF-28C8-C70448D3616C}"/>
              </a:ext>
            </a:extLst>
          </p:cNvPr>
          <p:cNvSpPr/>
          <p:nvPr/>
        </p:nvSpPr>
        <p:spPr>
          <a:xfrm rot="5400000">
            <a:off x="4855209" y="5131744"/>
            <a:ext cx="1409235" cy="635082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" name="Google Shape;489;p30">
            <a:extLst>
              <a:ext uri="{FF2B5EF4-FFF2-40B4-BE49-F238E27FC236}">
                <a16:creationId xmlns:a16="http://schemas.microsoft.com/office/drawing/2014/main" id="{17283A92-F7FA-5277-D572-3E7AD23192F1}"/>
              </a:ext>
            </a:extLst>
          </p:cNvPr>
          <p:cNvSpPr txBox="1"/>
          <p:nvPr/>
        </p:nvSpPr>
        <p:spPr>
          <a:xfrm>
            <a:off x="5559826" y="4835592"/>
            <a:ext cx="774833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CONCLUSION</a:t>
            </a:r>
            <a:endParaRPr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80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4B541-1B36-882E-3F5B-5B7965875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71F253-269C-8B65-1266-DE02FCC1FA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Project Requirements</a:t>
            </a:r>
          </a:p>
        </p:txBody>
      </p:sp>
    </p:spTree>
    <p:extLst>
      <p:ext uri="{BB962C8B-B14F-4D97-AF65-F5344CB8AC3E}">
        <p14:creationId xmlns:p14="http://schemas.microsoft.com/office/powerpoint/2010/main" val="360841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3"/>
          <p:cNvGrpSpPr/>
          <p:nvPr/>
        </p:nvGrpSpPr>
        <p:grpSpPr>
          <a:xfrm>
            <a:off x="777407" y="1520580"/>
            <a:ext cx="16173852" cy="7737719"/>
            <a:chOff x="0" y="-47625"/>
            <a:chExt cx="4259780" cy="2215092"/>
          </a:xfrm>
        </p:grpSpPr>
        <p:sp>
          <p:nvSpPr>
            <p:cNvPr id="101" name="Google Shape;101;p13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02" name="Google Shape;102;p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13"/>
          <p:cNvSpPr txBox="1"/>
          <p:nvPr/>
        </p:nvSpPr>
        <p:spPr>
          <a:xfrm>
            <a:off x="4076108" y="399747"/>
            <a:ext cx="10135783" cy="99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 dirty="0">
                <a:solidFill>
                  <a:srgbClr val="71CBEF"/>
                </a:solidFill>
                <a:latin typeface="Archivo Black"/>
                <a:ea typeface="Archivo Black"/>
                <a:cs typeface="Archivo Black"/>
                <a:sym typeface="Archivo Black"/>
              </a:rPr>
              <a:t>System Block Diagram</a:t>
            </a:r>
            <a:endParaRPr sz="800" dirty="0"/>
          </a:p>
        </p:txBody>
      </p:sp>
      <p:sp>
        <p:nvSpPr>
          <p:cNvPr id="109" name="Google Shape;109;p13"/>
          <p:cNvSpPr txBox="1"/>
          <p:nvPr/>
        </p:nvSpPr>
        <p:spPr>
          <a:xfrm>
            <a:off x="1604058" y="2134590"/>
            <a:ext cx="1445554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rgbClr val="0F1A38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  <a:endParaRPr/>
          </a:p>
        </p:txBody>
      </p:sp>
      <p:pic>
        <p:nvPicPr>
          <p:cNvPr id="110" name="Google Shape;11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74658" y="1951950"/>
            <a:ext cx="6085103" cy="6383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D87806-6CD5-46BF-052C-650D7BA391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1167" y="1686942"/>
            <a:ext cx="5325666" cy="86000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1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8" name="Google Shape;58;p11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59" name="Google Shape;59;p11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60" name="Google Shape;60;p11"/>
          <p:cNvGrpSpPr/>
          <p:nvPr/>
        </p:nvGrpSpPr>
        <p:grpSpPr>
          <a:xfrm>
            <a:off x="758458" y="405114"/>
            <a:ext cx="16771083" cy="9125390"/>
            <a:chOff x="0" y="-140170"/>
            <a:chExt cx="4417075" cy="2403395"/>
          </a:xfrm>
        </p:grpSpPr>
        <p:sp>
          <p:nvSpPr>
            <p:cNvPr id="61" name="Google Shape;61;p11"/>
            <p:cNvSpPr/>
            <p:nvPr/>
          </p:nvSpPr>
          <p:spPr>
            <a:xfrm>
              <a:off x="0" y="-140170"/>
              <a:ext cx="4417075" cy="240339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</p:sp>
        <p:sp>
          <p:nvSpPr>
            <p:cNvPr id="62" name="Google Shape;62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11"/>
          <p:cNvSpPr txBox="1"/>
          <p:nvPr/>
        </p:nvSpPr>
        <p:spPr>
          <a:xfrm>
            <a:off x="1516201" y="1201878"/>
            <a:ext cx="14870342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2"/>
              </a:lnSpc>
            </a:pPr>
            <a:r>
              <a:rPr lang="en-US" sz="7200" b="1" dirty="0">
                <a:solidFill>
                  <a:schemeClr val="tx2"/>
                </a:solidFill>
              </a:rPr>
              <a:t>Preprocessing IoT-23 Dataset</a:t>
            </a:r>
            <a:endParaRPr b="1" dirty="0">
              <a:solidFill>
                <a:schemeClr val="tx2"/>
              </a:solidFill>
            </a:endParaRPr>
          </a:p>
        </p:txBody>
      </p:sp>
      <p:cxnSp>
        <p:nvCxnSpPr>
          <p:cNvPr id="70" name="Google Shape;70;p11"/>
          <p:cNvCxnSpPr/>
          <p:nvPr/>
        </p:nvCxnSpPr>
        <p:spPr>
          <a:xfrm>
            <a:off x="1558562" y="3287970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1"/>
          <p:cNvCxnSpPr/>
          <p:nvPr/>
        </p:nvCxnSpPr>
        <p:spPr>
          <a:xfrm>
            <a:off x="16428904" y="3113661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7D73123-20F0-BB4D-529C-F89E7A1A5178}"/>
              </a:ext>
            </a:extLst>
          </p:cNvPr>
          <p:cNvSpPr txBox="1"/>
          <p:nvPr/>
        </p:nvSpPr>
        <p:spPr>
          <a:xfrm>
            <a:off x="2012943" y="2836436"/>
            <a:ext cx="13334374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Dataset features: in bold are the used features:</a:t>
            </a:r>
          </a:p>
          <a:p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ts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,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uid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id.orig_h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id.orig_p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id.resp_h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id.resp_p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,  proto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service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duration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orig_bytes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resp_bytes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conn_state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local_orig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local_resp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missed_bytes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history,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orig_pkts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orig_ip_bytes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resp_pkts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resp_ip_bytes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Label</a:t>
            </a:r>
          </a:p>
          <a:p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encoding_map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= {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"proto": {"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icmp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0,"tcp": 1,"udp": 2,"UNKNOWN": -1},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"service": {"-": 0,"dhcp": 1, 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dns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2, "http": 3,"ssh": 4,"ssl": 5,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    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irc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6, "UNKNOWN": -1},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conn_state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{"S0": 0,"S1": 1,"S2": 2,"S3": 3,"SF": 4,"REJ": 5,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     "RSTO": 6,"RSTR": 7,"RSTOS0": 8,"RSTRH": 9,"SH": 10,"SHR": 11,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     "OTH": 12,"UNKNOWN": -1}}</a:t>
            </a:r>
          </a:p>
          <a:p>
            <a:endParaRPr lang="ar-SY" sz="28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Handling nan values for  {'duration', '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orig_bytes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', '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resp_bytes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’} features:</a:t>
            </a:r>
          </a:p>
          <a:p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Conn_state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=0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sym typeface="Wingdings" panose="05000000000000000000" pitchFamily="2" charset="2"/>
              </a:rPr>
              <a:t> 0s                                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sym typeface="Wingdings" panose="05000000000000000000" pitchFamily="2" charset="2"/>
              </a:rPr>
              <a:t>conn_satae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sym typeface="Wingdings" panose="05000000000000000000" pitchFamily="2" charset="2"/>
              </a:rPr>
              <a:t>!=0  medians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  <a:p>
            <a:endParaRPr lang="ar-SY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/>
          <p:cNvGrpSpPr/>
          <p:nvPr/>
        </p:nvGrpSpPr>
        <p:grpSpPr>
          <a:xfrm>
            <a:off x="0" y="-460095"/>
            <a:ext cx="17710483" cy="11207189"/>
            <a:chOff x="0" y="-241102"/>
            <a:chExt cx="22361444" cy="11698677"/>
          </a:xfrm>
        </p:grpSpPr>
        <p:grpSp>
          <p:nvGrpSpPr>
            <p:cNvPr id="80" name="Google Shape;80;p12"/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/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/>
            <p:cNvGrpSpPr/>
            <p:nvPr/>
          </p:nvGrpSpPr>
          <p:grpSpPr>
            <a:xfrm>
              <a:off x="366519" y="414054"/>
              <a:ext cx="21208122" cy="10385854"/>
              <a:chOff x="-65517" y="-47625"/>
              <a:chExt cx="4189259" cy="2051527"/>
            </a:xfrm>
          </p:grpSpPr>
          <p:sp>
            <p:nvSpPr>
              <p:cNvPr id="84" name="Google Shape;84;p12"/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/>
              <p:cNvSpPr txBox="1"/>
              <p:nvPr/>
            </p:nvSpPr>
            <p:spPr>
              <a:xfrm>
                <a:off x="-65517" y="-47625"/>
                <a:ext cx="878317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/>
          <p:cNvSpPr txBox="1"/>
          <p:nvPr/>
        </p:nvSpPr>
        <p:spPr>
          <a:xfrm>
            <a:off x="4339788" y="186716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Training Flow Chart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81A510-410A-7A19-0920-77F61264D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977" y="1365812"/>
            <a:ext cx="8970380" cy="87512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D5D60E5C-CEA6-D2C1-3708-86AA5C187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0E715A51-9560-DC63-E9D4-CD8C37940548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0258C8B7-B0CD-0D5E-9290-F302D2F821D8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662E270B-0A35-59B4-A4B7-35A912EC718A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DF7070E2-9F32-5737-A7AA-E3BB52FEA537}"/>
              </a:ext>
            </a:extLst>
          </p:cNvPr>
          <p:cNvGrpSpPr/>
          <p:nvPr/>
        </p:nvGrpSpPr>
        <p:grpSpPr>
          <a:xfrm>
            <a:off x="0" y="-569877"/>
            <a:ext cx="17710483" cy="11207189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5F7F3D09-B536-9712-CC08-243EE9B4972B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857008BD-0C6B-E2D2-825D-28B39BD74614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7D952EC5-B5A3-696B-7D3D-13EBA9D4A3B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B7F72C86-E2B7-4DA5-85C1-D7232D7FB5DE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403AC67B-FC57-3C6C-F7C5-3900BAF08F34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DBAD8EFE-C71A-0A4A-4B22-FA5203DDE25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9762E987-B17B-927B-4667-72381D07BD79}"/>
              </a:ext>
            </a:extLst>
          </p:cNvPr>
          <p:cNvSpPr txBox="1"/>
          <p:nvPr/>
        </p:nvSpPr>
        <p:spPr>
          <a:xfrm>
            <a:off x="4339788" y="114527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Random Forest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9FFB4-7BC0-C46D-5160-81F1A0C20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18" y="1640680"/>
            <a:ext cx="16509810" cy="783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4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8B68CB68-A030-AFDB-2A3A-7918AA127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E18D6DEB-167D-9BAA-CBA9-A6712AAE6895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BDC63B5D-53C4-47FE-2BBC-5D09F64EC8AA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A43705AD-9457-423E-4B4A-FF7DE65E43F1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4A05FF72-4936-BB6D-5320-8A80E5B5B120}"/>
              </a:ext>
            </a:extLst>
          </p:cNvPr>
          <p:cNvGrpSpPr/>
          <p:nvPr/>
        </p:nvGrpSpPr>
        <p:grpSpPr>
          <a:xfrm>
            <a:off x="0" y="-849051"/>
            <a:ext cx="18288000" cy="11207189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4E0C81E4-AC6E-2AE6-8EE2-BBA674E514C8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F3425E4A-4C49-5571-AC0B-144EC5E09752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4D87464A-4383-E929-D334-98F861EED85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3EC16620-768D-A141-6773-CE1FC50D7802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73DB0429-A465-4631-D258-AC551CAFB5A0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AC5FFCD8-AEFE-7748-380F-6A3BE1B1886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8CE1E06D-B8A0-5B25-7A36-5AACE8DE8E71}"/>
              </a:ext>
            </a:extLst>
          </p:cNvPr>
          <p:cNvSpPr txBox="1"/>
          <p:nvPr/>
        </p:nvSpPr>
        <p:spPr>
          <a:xfrm>
            <a:off x="4339788" y="114527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Xgboost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49668C-E8C7-7958-07B1-02FEF3CC6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76" y="1284790"/>
            <a:ext cx="17001048" cy="756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49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C77D5618-8A07-141F-3C2F-A115F44A9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CD64C5CA-A529-E0BD-C607-4F0C2F80CEF6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4DAF5B3E-F5C6-2FFD-20A4-DCA9686F60A6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CE888851-245F-24CA-FF6B-A76E93442CB2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B62E627C-F32C-5912-B668-3504B6542E4B}"/>
              </a:ext>
            </a:extLst>
          </p:cNvPr>
          <p:cNvGrpSpPr/>
          <p:nvPr/>
        </p:nvGrpSpPr>
        <p:grpSpPr>
          <a:xfrm>
            <a:off x="1" y="-1106905"/>
            <a:ext cx="17975178" cy="11920048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FEFF9389-3F57-8BC7-E7F6-88606126B7D5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4E734467-D116-6131-529B-C0F97386454F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0AE1EF13-AC72-BC94-D44B-45C6F145A0A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A3FA1006-6B21-70F2-0BDE-2F9685B39787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39A0DDBE-3E7B-19B1-837F-45BE76DDCEC0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BE35D87C-414E-022F-37B5-79901F43431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AB5A4804-D089-6A56-C8E5-F6818C1BC973}"/>
              </a:ext>
            </a:extLst>
          </p:cNvPr>
          <p:cNvSpPr txBox="1"/>
          <p:nvPr/>
        </p:nvSpPr>
        <p:spPr>
          <a:xfrm>
            <a:off x="4339788" y="114527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Lightgbm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124D70-6512-F1A9-5776-203A9CC0A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246" y="1738312"/>
            <a:ext cx="16781464" cy="757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751722"/>
      </p:ext>
    </p:extLst>
  </p:cSld>
  <p:clrMapOvr>
    <a:masterClrMapping/>
  </p:clrMapOvr>
</p:sld>
</file>

<file path=ppt/theme/theme1.xml><?xml version="1.0" encoding="utf-8"?>
<a:theme xmlns:a="http://schemas.openxmlformats.org/drawingml/2006/main" name="Cyber-Futuristic AI Technology Thesis Defense">
  <a:themeElements>
    <a:clrScheme name="Office">
      <a:dk1>
        <a:srgbClr val="0F1A38"/>
      </a:dk1>
      <a:lt1>
        <a:srgbClr val="FFFFFF"/>
      </a:lt1>
      <a:dk2>
        <a:srgbClr val="2D5B8F"/>
      </a:dk2>
      <a:lt2>
        <a:srgbClr val="71CBEF"/>
      </a:lt2>
      <a:accent1>
        <a:srgbClr val="0F1A38"/>
      </a:accent1>
      <a:accent2>
        <a:srgbClr val="2D5B8F"/>
      </a:accent2>
      <a:accent3>
        <a:srgbClr val="71CBEF"/>
      </a:accent3>
      <a:accent4>
        <a:srgbClr val="888888"/>
      </a:accent4>
      <a:accent5>
        <a:srgbClr val="FFFFFF"/>
      </a:accent5>
      <a:accent6>
        <a:srgbClr val="2D5B8F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559</Words>
  <Application>Microsoft Office PowerPoint</Application>
  <PresentationFormat>Custom</PresentationFormat>
  <Paragraphs>129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Archivo Black</vt:lpstr>
      <vt:lpstr>Noto Sans</vt:lpstr>
      <vt:lpstr>Calibri</vt:lpstr>
      <vt:lpstr>Arial</vt:lpstr>
      <vt:lpstr>Wingdings</vt:lpstr>
      <vt:lpstr>Cyber-Futuristic AI Technology Thesis Defense</vt:lpstr>
      <vt:lpstr>PowerPoint Presentation</vt:lpstr>
      <vt:lpstr>Project Objective</vt:lpstr>
      <vt:lpstr>Project Requirements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taim mkarem</dc:creator>
  <cp:lastModifiedBy>Hussein Salloum</cp:lastModifiedBy>
  <cp:revision>12</cp:revision>
  <dcterms:modified xsi:type="dcterms:W3CDTF">2025-08-06T20:43:42Z</dcterms:modified>
</cp:coreProperties>
</file>